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Robo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c7f2032e0c_2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c7f2032e0c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7f2032e0c_2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7f2032e0c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7f2032e0c_2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7f2032e0c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7f2032e0c_2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7f2032e0c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7f2032e0c_2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7f2032e0c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7f2032e0c_2_4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7f2032e0c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c7f2032e0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c7f2032e0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7f2032e0c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7f2032e0c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7f2032e0c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7f2032e0c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7f2032e0c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7f2032e0c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7f2032e0c_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7f2032e0c_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7f2032e0c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7f2032e0c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2be3f08c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2be3f08c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2be3f08c8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2be3f08c8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d2be3f08c8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d2be3f08c8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d2be3f08c8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2be3f08c8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d2be3f08c8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d2be3f08c8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d2be3f08c8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d2be3f08c8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d2be3f08c8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d2be3f08c8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d2be3f08c8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d2be3f08c8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2be3f08c8_3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2be3f08c8_3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d2be3f08c8_3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d2be3f08c8_3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d2be3f08c8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d2be3f08c8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d2be3f08c8_3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d2be3f08c8_3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2be3f08c8_3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d2be3f08c8_3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d2be3f08c8_3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d2be3f08c8_3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2be3f08c8_3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d2be3f08c8_3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d2be3f08c8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d2be3f08c8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d2be3f08c8_3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d2be3f08c8_3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2be3f08c8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2be3f08c8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d2be3f08c8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d2be3f08c8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ebde6d35c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ebde6d35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ebde6d35c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ebde6d35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cebde6d35c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ebde6d35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ebde6d35c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ebde6d35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c7f2032e0c_2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c7f2032e0c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Natural Language Processing</a:t>
            </a:r>
            <a:endParaRPr/>
          </a:p>
          <a:p>
            <a:pPr indent="0" lvl="0" marL="0" rtl="0" algn="l">
              <a:spcBef>
                <a:spcPts val="0"/>
              </a:spcBef>
              <a:spcAft>
                <a:spcPts val="0"/>
              </a:spcAft>
              <a:buNone/>
            </a:pPr>
            <a:r>
              <a:rPr lang="en" sz="3000"/>
              <a:t>Mini Project</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rPr b="1" lang="en" sz="3200"/>
              <a:t>Text Summarization of News Reports</a:t>
            </a:r>
            <a:endParaRPr b="1" sz="3200"/>
          </a:p>
        </p:txBody>
      </p:sp>
      <p:sp>
        <p:nvSpPr>
          <p:cNvPr id="68" name="Google Shape;68;p13"/>
          <p:cNvSpPr txBox="1"/>
          <p:nvPr>
            <p:ph idx="1" type="subTitle"/>
          </p:nvPr>
        </p:nvSpPr>
        <p:spPr>
          <a:xfrm>
            <a:off x="6002275" y="343748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Team - 22</a:t>
            </a:r>
            <a:endParaRPr sz="2400"/>
          </a:p>
          <a:p>
            <a:pPr indent="0" lvl="0" marL="0" rtl="0" algn="l">
              <a:spcBef>
                <a:spcPts val="0"/>
              </a:spcBef>
              <a:spcAft>
                <a:spcPts val="0"/>
              </a:spcAft>
              <a:buNone/>
            </a:pPr>
            <a:r>
              <a:rPr lang="en" sz="2400"/>
              <a:t>Anant Vaid</a:t>
            </a:r>
            <a:endParaRPr sz="2400"/>
          </a:p>
          <a:p>
            <a:pPr indent="0" lvl="0" marL="0" rtl="0" algn="l">
              <a:spcBef>
                <a:spcPts val="0"/>
              </a:spcBef>
              <a:spcAft>
                <a:spcPts val="0"/>
              </a:spcAft>
              <a:buNone/>
            </a:pPr>
            <a:r>
              <a:rPr lang="en" sz="2400"/>
              <a:t>R Harish</a:t>
            </a:r>
            <a:endParaRPr sz="2400"/>
          </a:p>
          <a:p>
            <a:pPr indent="0" lvl="0" marL="0" rtl="0" algn="l">
              <a:spcBef>
                <a:spcPts val="0"/>
              </a:spcBef>
              <a:spcAft>
                <a:spcPts val="0"/>
              </a:spcAft>
              <a:buNone/>
            </a:pPr>
            <a:r>
              <a:rPr lang="en" sz="2400"/>
              <a:t>Tejeshwar U</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Experimental Study of LSTM Encoder-Decoder Model for Text Simplification</a:t>
            </a:r>
            <a:endParaRPr sz="3000"/>
          </a:p>
        </p:txBody>
      </p:sp>
      <p:pic>
        <p:nvPicPr>
          <p:cNvPr id="121" name="Google Shape;121;p22"/>
          <p:cNvPicPr preferRelativeResize="0"/>
          <p:nvPr/>
        </p:nvPicPr>
        <p:blipFill>
          <a:blip r:embed="rId3">
            <a:alphaModFix/>
          </a:blip>
          <a:stretch>
            <a:fillRect/>
          </a:stretch>
        </p:blipFill>
        <p:spPr>
          <a:xfrm>
            <a:off x="3621325" y="1908775"/>
            <a:ext cx="5411224" cy="2878300"/>
          </a:xfrm>
          <a:prstGeom prst="rect">
            <a:avLst/>
          </a:prstGeom>
          <a:noFill/>
          <a:ln>
            <a:noFill/>
          </a:ln>
        </p:spPr>
      </p:pic>
      <p:sp>
        <p:nvSpPr>
          <p:cNvPr id="122" name="Google Shape;122;p22"/>
          <p:cNvSpPr txBox="1"/>
          <p:nvPr/>
        </p:nvSpPr>
        <p:spPr>
          <a:xfrm>
            <a:off x="374850" y="2019075"/>
            <a:ext cx="31947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As we can see there is an embedding layer which uses one-hot encoding into atmost a 300-dimensional vector</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Then 2 LSTM layers serve as encoder and decoder </a:t>
            </a:r>
            <a:r>
              <a:rPr lang="en">
                <a:latin typeface="Roboto"/>
                <a:ea typeface="Roboto"/>
                <a:cs typeface="Roboto"/>
                <a:sym typeface="Roboto"/>
              </a:rPr>
              <a:t>respectively</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An </a:t>
            </a:r>
            <a:r>
              <a:rPr lang="en">
                <a:latin typeface="Roboto"/>
                <a:ea typeface="Roboto"/>
                <a:cs typeface="Roboto"/>
                <a:sym typeface="Roboto"/>
              </a:rPr>
              <a:t>output</a:t>
            </a:r>
            <a:r>
              <a:rPr lang="en">
                <a:latin typeface="Roboto"/>
                <a:ea typeface="Roboto"/>
                <a:cs typeface="Roboto"/>
                <a:sym typeface="Roboto"/>
              </a:rPr>
              <a:t> embedding layer and the output layer is present to give the text output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Experimental Study of LSTM Encoder-Decoder Model for Text Simplification</a:t>
            </a:r>
            <a:endParaRPr sz="3000"/>
          </a:p>
        </p:txBody>
      </p:sp>
      <p:sp>
        <p:nvSpPr>
          <p:cNvPr id="128" name="Google Shape;128;p23"/>
          <p:cNvSpPr txBox="1"/>
          <p:nvPr>
            <p:ph idx="1" type="body"/>
          </p:nvPr>
        </p:nvSpPr>
        <p:spPr>
          <a:xfrm>
            <a:off x="471900" y="1919075"/>
            <a:ext cx="4758900" cy="31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STRATEGY:</a:t>
            </a:r>
            <a:endParaRPr b="1" sz="1500"/>
          </a:p>
          <a:p>
            <a:pPr indent="-323850" lvl="0" marL="457200" rtl="0" algn="l">
              <a:spcBef>
                <a:spcPts val="1600"/>
              </a:spcBef>
              <a:spcAft>
                <a:spcPts val="0"/>
              </a:spcAft>
              <a:buSzPts val="1500"/>
              <a:buChar char="●"/>
            </a:pPr>
            <a:r>
              <a:rPr b="1" lang="en" sz="1500"/>
              <a:t>Simplifying a sentence is done by sorting,reversing and </a:t>
            </a:r>
            <a:r>
              <a:rPr b="1" lang="en" sz="1500"/>
              <a:t>replacement</a:t>
            </a:r>
            <a:endParaRPr b="1" sz="1500"/>
          </a:p>
          <a:p>
            <a:pPr indent="-323850" lvl="0" marL="457200" rtl="0" algn="l">
              <a:spcBef>
                <a:spcPts val="0"/>
              </a:spcBef>
              <a:spcAft>
                <a:spcPts val="0"/>
              </a:spcAft>
              <a:buSzPts val="1500"/>
              <a:buChar char="●"/>
            </a:pPr>
            <a:r>
              <a:rPr b="1" lang="en" sz="1500"/>
              <a:t>Replacement is similar to lexical simplification , sorting and reversing change the structure of the sentence.</a:t>
            </a:r>
            <a:endParaRPr b="1" sz="1500"/>
          </a:p>
          <a:p>
            <a:pPr indent="-323850" lvl="0" marL="457200" rtl="0" algn="l">
              <a:spcBef>
                <a:spcPts val="0"/>
              </a:spcBef>
              <a:spcAft>
                <a:spcPts val="0"/>
              </a:spcAft>
              <a:buSzPts val="1500"/>
              <a:buChar char="●"/>
            </a:pPr>
            <a:r>
              <a:rPr b="1" lang="en" sz="1500"/>
              <a:t>For replacement only top 20% well known words were kept</a:t>
            </a:r>
            <a:endParaRPr b="1" sz="1500"/>
          </a:p>
          <a:p>
            <a:pPr indent="-323850" lvl="0" marL="457200" rtl="0" algn="l">
              <a:spcBef>
                <a:spcPts val="0"/>
              </a:spcBef>
              <a:spcAft>
                <a:spcPts val="0"/>
              </a:spcAft>
              <a:buSzPts val="1500"/>
              <a:buChar char="●"/>
            </a:pPr>
            <a:r>
              <a:rPr b="1" lang="en" sz="1500"/>
              <a:t>Results indicated that the LSTM framework successfully learnt these rules</a:t>
            </a:r>
            <a:endParaRPr b="1" sz="1300"/>
          </a:p>
        </p:txBody>
      </p:sp>
      <p:pic>
        <p:nvPicPr>
          <p:cNvPr id="129" name="Google Shape;129;p23"/>
          <p:cNvPicPr preferRelativeResize="0"/>
          <p:nvPr/>
        </p:nvPicPr>
        <p:blipFill>
          <a:blip r:embed="rId3">
            <a:alphaModFix/>
          </a:blip>
          <a:stretch>
            <a:fillRect/>
          </a:stretch>
        </p:blipFill>
        <p:spPr>
          <a:xfrm>
            <a:off x="5113650" y="1765591"/>
            <a:ext cx="3727200" cy="161230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Deep Recurrent GRU Decoder for Abstractive Text Summarization</a:t>
            </a:r>
            <a:endParaRPr sz="3000"/>
          </a:p>
        </p:txBody>
      </p:sp>
      <p:sp>
        <p:nvSpPr>
          <p:cNvPr id="135" name="Google Shape;135;p24"/>
          <p:cNvSpPr txBox="1"/>
          <p:nvPr/>
        </p:nvSpPr>
        <p:spPr>
          <a:xfrm>
            <a:off x="350250" y="1874250"/>
            <a:ext cx="8352300" cy="283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chemeClr val="lt2"/>
                </a:solidFill>
                <a:latin typeface="Roboto"/>
                <a:ea typeface="Roboto"/>
                <a:cs typeface="Roboto"/>
                <a:sym typeface="Roboto"/>
              </a:rPr>
              <a:t>BASE MODEL: RNN with GRU cells using the VAE- Variational Auto Encoder technique</a:t>
            </a:r>
            <a:endParaRPr b="1" sz="1500">
              <a:solidFill>
                <a:schemeClr val="lt2"/>
              </a:solidFill>
              <a:latin typeface="Roboto"/>
              <a:ea typeface="Roboto"/>
              <a:cs typeface="Roboto"/>
              <a:sym typeface="Roboto"/>
            </a:endParaRPr>
          </a:p>
          <a:p>
            <a:pPr indent="-323850" lvl="0" marL="457200" rtl="0" algn="l">
              <a:lnSpc>
                <a:spcPct val="115000"/>
              </a:lnSpc>
              <a:spcBef>
                <a:spcPts val="1600"/>
              </a:spcBef>
              <a:spcAft>
                <a:spcPts val="0"/>
              </a:spcAft>
              <a:buClr>
                <a:schemeClr val="lt2"/>
              </a:buClr>
              <a:buSzPts val="1500"/>
              <a:buFont typeface="Roboto"/>
              <a:buChar char="●"/>
            </a:pPr>
            <a:r>
              <a:rPr b="1" lang="en" sz="1500">
                <a:solidFill>
                  <a:schemeClr val="lt2"/>
                </a:solidFill>
                <a:latin typeface="Roboto"/>
                <a:ea typeface="Roboto"/>
                <a:cs typeface="Roboto"/>
                <a:sym typeface="Roboto"/>
              </a:rPr>
              <a:t>Objective</a:t>
            </a:r>
            <a:endParaRPr b="1" sz="1500">
              <a:solidFill>
                <a:schemeClr val="lt2"/>
              </a:solidFill>
              <a:latin typeface="Roboto"/>
              <a:ea typeface="Roboto"/>
              <a:cs typeface="Roboto"/>
              <a:sym typeface="Roboto"/>
            </a:endParaRPr>
          </a:p>
          <a:p>
            <a:pPr indent="-323850" lvl="1" marL="914400" rtl="0" algn="l">
              <a:lnSpc>
                <a:spcPct val="115000"/>
              </a:lnSpc>
              <a:spcBef>
                <a:spcPts val="0"/>
              </a:spcBef>
              <a:spcAft>
                <a:spcPts val="0"/>
              </a:spcAft>
              <a:buClr>
                <a:schemeClr val="lt2"/>
              </a:buClr>
              <a:buSzPts val="1500"/>
              <a:buFont typeface="Roboto"/>
              <a:buChar char="○"/>
            </a:pPr>
            <a:r>
              <a:rPr b="1" lang="en" sz="1300">
                <a:solidFill>
                  <a:srgbClr val="CC0000"/>
                </a:solidFill>
                <a:latin typeface="Roboto"/>
                <a:ea typeface="Roboto"/>
                <a:cs typeface="Roboto"/>
                <a:sym typeface="Roboto"/>
              </a:rPr>
              <a:t>Able to summarize text better than the existing State of Art Architecture</a:t>
            </a:r>
            <a:endParaRPr b="1" sz="1500">
              <a:solidFill>
                <a:schemeClr val="lt2"/>
              </a:solidFill>
              <a:latin typeface="Roboto"/>
              <a:ea typeface="Roboto"/>
              <a:cs typeface="Roboto"/>
              <a:sym typeface="Roboto"/>
            </a:endParaRPr>
          </a:p>
          <a:p>
            <a:pPr indent="-323850" lvl="0" marL="457200" rtl="0" algn="l">
              <a:lnSpc>
                <a:spcPct val="115000"/>
              </a:lnSpc>
              <a:spcBef>
                <a:spcPts val="0"/>
              </a:spcBef>
              <a:spcAft>
                <a:spcPts val="0"/>
              </a:spcAft>
              <a:buClr>
                <a:schemeClr val="lt2"/>
              </a:buClr>
              <a:buSzPts val="1500"/>
              <a:buFont typeface="Roboto"/>
              <a:buChar char="●"/>
            </a:pPr>
            <a:r>
              <a:rPr b="1" lang="en" sz="1500">
                <a:solidFill>
                  <a:schemeClr val="lt2"/>
                </a:solidFill>
                <a:latin typeface="Roboto"/>
                <a:ea typeface="Roboto"/>
                <a:cs typeface="Roboto"/>
                <a:sym typeface="Roboto"/>
              </a:rPr>
              <a:t>Main Contributions</a:t>
            </a:r>
            <a:endParaRPr b="1" sz="1500">
              <a:solidFill>
                <a:schemeClr val="lt2"/>
              </a:solidFill>
              <a:latin typeface="Roboto"/>
              <a:ea typeface="Roboto"/>
              <a:cs typeface="Roboto"/>
              <a:sym typeface="Roboto"/>
            </a:endParaRPr>
          </a:p>
          <a:p>
            <a:pPr indent="-311150" lvl="1" marL="914400" rtl="0" algn="l">
              <a:lnSpc>
                <a:spcPct val="115000"/>
              </a:lnSpc>
              <a:spcBef>
                <a:spcPts val="0"/>
              </a:spcBef>
              <a:spcAft>
                <a:spcPts val="0"/>
              </a:spcAft>
              <a:buClr>
                <a:schemeClr val="lt2"/>
              </a:buClr>
              <a:buSzPts val="1300"/>
              <a:buFont typeface="Roboto"/>
              <a:buChar char="○"/>
            </a:pPr>
            <a:r>
              <a:rPr b="1" lang="en" sz="1300">
                <a:solidFill>
                  <a:schemeClr val="lt2"/>
                </a:solidFill>
                <a:latin typeface="Roboto"/>
                <a:ea typeface="Roboto"/>
                <a:cs typeface="Roboto"/>
                <a:sym typeface="Roboto"/>
              </a:rPr>
              <a:t>Novel improved framework for retaining context well for text summarization</a:t>
            </a:r>
            <a:endParaRPr b="1" sz="1300">
              <a:solidFill>
                <a:schemeClr val="lt2"/>
              </a:solidFill>
              <a:latin typeface="Roboto"/>
              <a:ea typeface="Roboto"/>
              <a:cs typeface="Roboto"/>
              <a:sym typeface="Roboto"/>
            </a:endParaRPr>
          </a:p>
          <a:p>
            <a:pPr indent="-311150" lvl="1" marL="914400" rtl="0" algn="l">
              <a:lnSpc>
                <a:spcPct val="115000"/>
              </a:lnSpc>
              <a:spcBef>
                <a:spcPts val="0"/>
              </a:spcBef>
              <a:spcAft>
                <a:spcPts val="0"/>
              </a:spcAft>
              <a:buClr>
                <a:schemeClr val="lt2"/>
              </a:buClr>
              <a:buSzPts val="1300"/>
              <a:buFont typeface="Roboto"/>
              <a:buChar char="○"/>
            </a:pPr>
            <a:r>
              <a:rPr b="1" lang="en" sz="1300">
                <a:solidFill>
                  <a:schemeClr val="lt2"/>
                </a:solidFill>
                <a:latin typeface="Roboto"/>
                <a:ea typeface="Roboto"/>
                <a:cs typeface="Roboto"/>
                <a:sym typeface="Roboto"/>
              </a:rPr>
              <a:t>GRU with VAE framework to closely model how humans do text summarization</a:t>
            </a:r>
            <a:endParaRPr b="1" sz="1300">
              <a:solidFill>
                <a:schemeClr val="lt2"/>
              </a:solidFill>
              <a:latin typeface="Roboto"/>
              <a:ea typeface="Roboto"/>
              <a:cs typeface="Roboto"/>
              <a:sym typeface="Roboto"/>
            </a:endParaRPr>
          </a:p>
          <a:p>
            <a:pPr indent="-311150" lvl="1" marL="914400" rtl="0" algn="l">
              <a:lnSpc>
                <a:spcPct val="115000"/>
              </a:lnSpc>
              <a:spcBef>
                <a:spcPts val="0"/>
              </a:spcBef>
              <a:spcAft>
                <a:spcPts val="0"/>
              </a:spcAft>
              <a:buClr>
                <a:schemeClr val="lt2"/>
              </a:buClr>
              <a:buSzPts val="1300"/>
              <a:buFont typeface="Roboto"/>
              <a:buChar char="○"/>
            </a:pPr>
            <a:r>
              <a:rPr b="1" lang="en" sz="1300">
                <a:solidFill>
                  <a:schemeClr val="lt2"/>
                </a:solidFill>
                <a:latin typeface="Roboto"/>
                <a:ea typeface="Roboto"/>
                <a:cs typeface="Roboto"/>
                <a:sym typeface="Roboto"/>
              </a:rPr>
              <a:t>Uses a variational encoder and a variational decoder for latent variable dependencies</a:t>
            </a:r>
            <a:endParaRPr b="1" sz="1300">
              <a:solidFill>
                <a:schemeClr val="lt2"/>
              </a:solidFill>
              <a:latin typeface="Roboto"/>
              <a:ea typeface="Roboto"/>
              <a:cs typeface="Roboto"/>
              <a:sym typeface="Roboto"/>
            </a:endParaRPr>
          </a:p>
          <a:p>
            <a:pPr indent="-323850" lvl="0" marL="457200" rtl="0" algn="l">
              <a:lnSpc>
                <a:spcPct val="115000"/>
              </a:lnSpc>
              <a:spcBef>
                <a:spcPts val="0"/>
              </a:spcBef>
              <a:spcAft>
                <a:spcPts val="0"/>
              </a:spcAft>
              <a:buClr>
                <a:schemeClr val="lt2"/>
              </a:buClr>
              <a:buSzPts val="1500"/>
              <a:buFont typeface="Roboto"/>
              <a:buChar char="●"/>
            </a:pPr>
            <a:r>
              <a:rPr b="1" lang="en" sz="1500">
                <a:solidFill>
                  <a:schemeClr val="lt2"/>
                </a:solidFill>
                <a:latin typeface="Roboto"/>
                <a:ea typeface="Roboto"/>
                <a:cs typeface="Roboto"/>
                <a:sym typeface="Roboto"/>
              </a:rPr>
              <a:t>Technique</a:t>
            </a:r>
            <a:endParaRPr b="1" sz="1500">
              <a:solidFill>
                <a:schemeClr val="lt2"/>
              </a:solidFill>
              <a:latin typeface="Roboto"/>
              <a:ea typeface="Roboto"/>
              <a:cs typeface="Roboto"/>
              <a:sym typeface="Roboto"/>
            </a:endParaRPr>
          </a:p>
          <a:p>
            <a:pPr indent="-311150" lvl="1" marL="914400" rtl="0" algn="l">
              <a:lnSpc>
                <a:spcPct val="115000"/>
              </a:lnSpc>
              <a:spcBef>
                <a:spcPts val="0"/>
              </a:spcBef>
              <a:spcAft>
                <a:spcPts val="0"/>
              </a:spcAft>
              <a:buClr>
                <a:schemeClr val="lt2"/>
              </a:buClr>
              <a:buSzPts val="1300"/>
              <a:buFont typeface="Roboto"/>
              <a:buChar char="○"/>
            </a:pPr>
            <a:r>
              <a:rPr b="1" lang="en" sz="1300">
                <a:solidFill>
                  <a:schemeClr val="lt2"/>
                </a:solidFill>
                <a:latin typeface="Roboto"/>
                <a:ea typeface="Roboto"/>
                <a:cs typeface="Roboto"/>
                <a:sym typeface="Roboto"/>
              </a:rPr>
              <a:t>To summarize on </a:t>
            </a:r>
            <a:r>
              <a:rPr b="1" lang="en" sz="1300">
                <a:solidFill>
                  <a:srgbClr val="FF9900"/>
                </a:solidFill>
                <a:latin typeface="Roboto"/>
                <a:ea typeface="Roboto"/>
                <a:cs typeface="Roboto"/>
                <a:sym typeface="Roboto"/>
              </a:rPr>
              <a:t>What Happened, Who Action What </a:t>
            </a:r>
            <a:r>
              <a:rPr b="1" lang="en" sz="1300">
                <a:latin typeface="Roboto"/>
                <a:ea typeface="Roboto"/>
                <a:cs typeface="Roboto"/>
                <a:sym typeface="Roboto"/>
              </a:rPr>
              <a:t>as humans summarize</a:t>
            </a:r>
            <a:endParaRPr b="1" sz="1300">
              <a:latin typeface="Roboto"/>
              <a:ea typeface="Roboto"/>
              <a:cs typeface="Roboto"/>
              <a:sym typeface="Roboto"/>
            </a:endParaRPr>
          </a:p>
          <a:p>
            <a:pPr indent="-311150" lvl="1" marL="914400" rtl="0" algn="l">
              <a:lnSpc>
                <a:spcPct val="115000"/>
              </a:lnSpc>
              <a:spcBef>
                <a:spcPts val="0"/>
              </a:spcBef>
              <a:spcAft>
                <a:spcPts val="0"/>
              </a:spcAft>
              <a:buClr>
                <a:schemeClr val="lt2"/>
              </a:buClr>
              <a:buSzPts val="1300"/>
              <a:buFont typeface="Roboto"/>
              <a:buChar char="○"/>
            </a:pPr>
            <a:r>
              <a:rPr b="1" lang="en" sz="1300">
                <a:solidFill>
                  <a:schemeClr val="lt2"/>
                </a:solidFill>
                <a:latin typeface="Roboto"/>
                <a:ea typeface="Roboto"/>
                <a:cs typeface="Roboto"/>
                <a:sym typeface="Roboto"/>
              </a:rPr>
              <a:t>This makes it more accurate for delivering text summaries</a:t>
            </a:r>
            <a:endParaRPr b="1" sz="1300">
              <a:solidFill>
                <a:schemeClr val="lt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Deep Recurrent GRU Decoder for Abstractive Text Summarization</a:t>
            </a:r>
            <a:endParaRPr sz="3000"/>
          </a:p>
        </p:txBody>
      </p:sp>
      <p:pic>
        <p:nvPicPr>
          <p:cNvPr id="141" name="Google Shape;141;p25"/>
          <p:cNvPicPr preferRelativeResize="0"/>
          <p:nvPr/>
        </p:nvPicPr>
        <p:blipFill>
          <a:blip r:embed="rId3">
            <a:alphaModFix/>
          </a:blip>
          <a:stretch>
            <a:fillRect/>
          </a:stretch>
        </p:blipFill>
        <p:spPr>
          <a:xfrm>
            <a:off x="55375" y="1712550"/>
            <a:ext cx="7731224" cy="2568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Deep Recurrent GRU Decoder for Abstractive Text Summarization</a:t>
            </a:r>
            <a:endParaRPr sz="3000"/>
          </a:p>
        </p:txBody>
      </p:sp>
      <p:pic>
        <p:nvPicPr>
          <p:cNvPr id="147" name="Google Shape;147;p26"/>
          <p:cNvPicPr preferRelativeResize="0"/>
          <p:nvPr/>
        </p:nvPicPr>
        <p:blipFill rotWithShape="1">
          <a:blip r:embed="rId3">
            <a:alphaModFix/>
          </a:blip>
          <a:srcRect b="11119" l="0" r="0" t="-29785"/>
          <a:stretch/>
        </p:blipFill>
        <p:spPr>
          <a:xfrm>
            <a:off x="42600" y="1061125"/>
            <a:ext cx="5901699" cy="2772551"/>
          </a:xfrm>
          <a:prstGeom prst="rect">
            <a:avLst/>
          </a:prstGeom>
          <a:noFill/>
          <a:ln>
            <a:noFill/>
          </a:ln>
        </p:spPr>
      </p:pic>
      <p:pic>
        <p:nvPicPr>
          <p:cNvPr id="148" name="Google Shape;148;p26"/>
          <p:cNvPicPr preferRelativeResize="0"/>
          <p:nvPr/>
        </p:nvPicPr>
        <p:blipFill>
          <a:blip r:embed="rId4">
            <a:alphaModFix/>
          </a:blip>
          <a:stretch>
            <a:fillRect/>
          </a:stretch>
        </p:blipFill>
        <p:spPr>
          <a:xfrm>
            <a:off x="6661425" y="1745450"/>
            <a:ext cx="2132331" cy="3256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Deep Recurrent GRU Decoder for Abstractive Text Summarization</a:t>
            </a:r>
            <a:endParaRPr sz="3000"/>
          </a:p>
        </p:txBody>
      </p:sp>
      <p:sp>
        <p:nvSpPr>
          <p:cNvPr id="154" name="Google Shape;154;p27"/>
          <p:cNvSpPr txBox="1"/>
          <p:nvPr>
            <p:ph idx="1" type="body"/>
          </p:nvPr>
        </p:nvSpPr>
        <p:spPr>
          <a:xfrm>
            <a:off x="226975" y="1637850"/>
            <a:ext cx="4673700" cy="18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CONCLUSIONS</a:t>
            </a:r>
            <a:r>
              <a:rPr b="1" lang="en" sz="1500"/>
              <a:t>:</a:t>
            </a:r>
            <a:endParaRPr b="1" sz="1500"/>
          </a:p>
          <a:p>
            <a:pPr indent="-323850" lvl="0" marL="457200" rtl="0" algn="l">
              <a:spcBef>
                <a:spcPts val="1600"/>
              </a:spcBef>
              <a:spcAft>
                <a:spcPts val="0"/>
              </a:spcAft>
              <a:buSzPts val="1500"/>
              <a:buChar char="●"/>
            </a:pPr>
            <a:r>
              <a:rPr b="1" lang="en" sz="1500"/>
              <a:t>Applying the GRU decoder with a VAE has shown boosts over the traditional architectures for text summarization</a:t>
            </a:r>
            <a:endParaRPr b="1" sz="1500"/>
          </a:p>
          <a:p>
            <a:pPr indent="-323850" lvl="0" marL="457200" rtl="0" algn="l">
              <a:spcBef>
                <a:spcPts val="0"/>
              </a:spcBef>
              <a:spcAft>
                <a:spcPts val="0"/>
              </a:spcAft>
              <a:buSzPts val="1500"/>
              <a:buChar char="●"/>
            </a:pPr>
            <a:r>
              <a:rPr b="1" lang="en" sz="1300"/>
              <a:t>Used ROGUE score for evaluation, which shows how many n-grams matched with the actual o/p</a:t>
            </a:r>
            <a:endParaRPr b="1" sz="1300"/>
          </a:p>
        </p:txBody>
      </p:sp>
      <p:pic>
        <p:nvPicPr>
          <p:cNvPr id="155" name="Google Shape;155;p27"/>
          <p:cNvPicPr preferRelativeResize="0"/>
          <p:nvPr/>
        </p:nvPicPr>
        <p:blipFill>
          <a:blip r:embed="rId3">
            <a:alphaModFix/>
          </a:blip>
          <a:stretch>
            <a:fillRect/>
          </a:stretch>
        </p:blipFill>
        <p:spPr>
          <a:xfrm>
            <a:off x="5021150" y="1791275"/>
            <a:ext cx="3084950" cy="2295600"/>
          </a:xfrm>
          <a:prstGeom prst="rect">
            <a:avLst/>
          </a:prstGeom>
          <a:noFill/>
          <a:ln>
            <a:noFill/>
          </a:ln>
        </p:spPr>
      </p:pic>
      <p:pic>
        <p:nvPicPr>
          <p:cNvPr id="156" name="Google Shape;156;p27"/>
          <p:cNvPicPr preferRelativeResize="0"/>
          <p:nvPr/>
        </p:nvPicPr>
        <p:blipFill>
          <a:blip r:embed="rId4">
            <a:alphaModFix/>
          </a:blip>
          <a:stretch>
            <a:fillRect/>
          </a:stretch>
        </p:blipFill>
        <p:spPr>
          <a:xfrm>
            <a:off x="2200475" y="3505650"/>
            <a:ext cx="2591635" cy="1522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62" name="Google Shape;162;p28"/>
          <p:cNvSpPr txBox="1"/>
          <p:nvPr>
            <p:ph idx="1" type="body"/>
          </p:nvPr>
        </p:nvSpPr>
        <p:spPr>
          <a:xfrm>
            <a:off x="471900" y="1919075"/>
            <a:ext cx="8222100" cy="2947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Objective </a:t>
            </a:r>
            <a:endParaRPr b="1" sz="1500"/>
          </a:p>
          <a:p>
            <a:pPr indent="0" lvl="0" marL="457200" rtl="0" algn="l">
              <a:spcBef>
                <a:spcPts val="1600"/>
              </a:spcBef>
              <a:spcAft>
                <a:spcPts val="0"/>
              </a:spcAft>
              <a:buNone/>
            </a:pPr>
            <a:r>
              <a:rPr lang="en" sz="1300"/>
              <a:t>To provide comprehensive literature survey on different seq2seq models for abstractive text summarization from the viewpoint of network structures, training strategies, and summary generation algorithms.</a:t>
            </a:r>
            <a:endParaRPr sz="1300"/>
          </a:p>
          <a:p>
            <a:pPr indent="-323850" lvl="0" marL="457200" rtl="0" algn="l">
              <a:spcBef>
                <a:spcPts val="1600"/>
              </a:spcBef>
              <a:spcAft>
                <a:spcPts val="0"/>
              </a:spcAft>
              <a:buSzPts val="1500"/>
              <a:buChar char="●"/>
            </a:pPr>
            <a:r>
              <a:rPr b="1" lang="en" sz="1500"/>
              <a:t>Main Contributions</a:t>
            </a:r>
            <a:endParaRPr sz="1300"/>
          </a:p>
          <a:p>
            <a:pPr indent="0" lvl="0" marL="457200" rtl="0" algn="l">
              <a:spcBef>
                <a:spcPts val="1600"/>
              </a:spcBef>
              <a:spcAft>
                <a:spcPts val="1600"/>
              </a:spcAft>
              <a:buNone/>
            </a:pPr>
            <a:r>
              <a:rPr lang="en" sz="1300"/>
              <a:t>They have develop an open source library, namely, Neural Abstractive Text Summarizer (NATS) toolkit, for the abstractive text summarization which is equipped with several important features, including attention, pointing mechanism, repetition handling, and beam search.</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68" name="Google Shape;168;p29"/>
          <p:cNvSpPr txBox="1"/>
          <p:nvPr>
            <p:ph idx="1" type="body"/>
          </p:nvPr>
        </p:nvSpPr>
        <p:spPr>
          <a:xfrm>
            <a:off x="471900" y="1919075"/>
            <a:ext cx="8222100" cy="30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t>
            </a:r>
            <a:r>
              <a:rPr lang="en" sz="1500"/>
              <a:t>ost of these techniques differ in one of these three categories: network structure, parameter inference, and decoding/generation.</a:t>
            </a:r>
            <a:endParaRPr sz="1500"/>
          </a:p>
          <a:p>
            <a:pPr indent="-323850" lvl="0" marL="457200" rtl="0" algn="l">
              <a:lnSpc>
                <a:spcPct val="100000"/>
              </a:lnSpc>
              <a:spcBef>
                <a:spcPts val="1600"/>
              </a:spcBef>
              <a:spcAft>
                <a:spcPts val="0"/>
              </a:spcAft>
              <a:buSzPts val="1500"/>
              <a:buChar char="●"/>
            </a:pPr>
            <a:r>
              <a:rPr b="1" lang="en" sz="1500"/>
              <a:t>Problems Solved</a:t>
            </a:r>
            <a:endParaRPr b="1" sz="1500"/>
          </a:p>
          <a:p>
            <a:pPr indent="0" lvl="0" marL="457200" rtl="0" algn="l">
              <a:lnSpc>
                <a:spcPct val="100000"/>
              </a:lnSpc>
              <a:spcBef>
                <a:spcPts val="1600"/>
              </a:spcBef>
              <a:spcAft>
                <a:spcPts val="0"/>
              </a:spcAft>
              <a:buNone/>
            </a:pPr>
            <a:r>
              <a:rPr lang="en" sz="1500"/>
              <a:t>P1: For the task of summarizing long documents into multi-sentence summaries, these models have several shortcomings: 1. They cannot accurately reproduce the salient information of source documents. 2. They cannot efficiently handle OOV words. 3. They tend to suffer from word- and sentence-level repetitions and generating unnatural summaries.</a:t>
            </a:r>
            <a:endParaRPr sz="1500"/>
          </a:p>
          <a:p>
            <a:pPr indent="0" lvl="0" marL="457200" rtl="0" algn="l">
              <a:spcBef>
                <a:spcPts val="1600"/>
              </a:spcBef>
              <a:spcAft>
                <a:spcPts val="1600"/>
              </a:spcAft>
              <a:buNone/>
            </a:pPr>
            <a:r>
              <a:rPr lang="en" sz="1500"/>
              <a:t>S1: pointer-generator architecture, pointing/copying mechanism, generator handles OOV words</a:t>
            </a:r>
            <a:endParaRPr sz="1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74" name="Google Shape;174;p30"/>
          <p:cNvSpPr txBox="1"/>
          <p:nvPr>
            <p:ph idx="1" type="body"/>
          </p:nvPr>
        </p:nvSpPr>
        <p:spPr>
          <a:xfrm>
            <a:off x="471900" y="1652900"/>
            <a:ext cx="8222100" cy="3387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t>P2: While training exposure bias and mismatch of measurements.</a:t>
            </a:r>
            <a:endParaRPr sz="1500"/>
          </a:p>
          <a:p>
            <a:pPr indent="0" lvl="0" marL="0" rtl="0" algn="l">
              <a:lnSpc>
                <a:spcPct val="100000"/>
              </a:lnSpc>
              <a:spcBef>
                <a:spcPts val="1600"/>
              </a:spcBef>
              <a:spcAft>
                <a:spcPts val="0"/>
              </a:spcAft>
              <a:buNone/>
            </a:pPr>
            <a:r>
              <a:rPr lang="en" sz="1500"/>
              <a:t>S2:  curriculum learning and reinforcement learning , MIXER (CL+RL), ROUGE and BLEU scores.</a:t>
            </a:r>
            <a:endParaRPr sz="1500"/>
          </a:p>
          <a:p>
            <a:pPr indent="0" lvl="0" marL="0" rtl="0" algn="l">
              <a:lnSpc>
                <a:spcPct val="100000"/>
              </a:lnSpc>
              <a:spcBef>
                <a:spcPts val="1600"/>
              </a:spcBef>
              <a:spcAft>
                <a:spcPts val="0"/>
              </a:spcAft>
              <a:buNone/>
            </a:pPr>
            <a:r>
              <a:rPr lang="en" sz="1500"/>
              <a:t>P3: Standard RNN models are difficult to train due to the vanishing and exploding gradients problems</a:t>
            </a:r>
            <a:endParaRPr sz="1500"/>
          </a:p>
          <a:p>
            <a:pPr indent="0" lvl="0" marL="0" rtl="0" algn="l">
              <a:lnSpc>
                <a:spcPct val="100000"/>
              </a:lnSpc>
              <a:spcBef>
                <a:spcPts val="1600"/>
              </a:spcBef>
              <a:spcAft>
                <a:spcPts val="0"/>
              </a:spcAft>
              <a:buNone/>
            </a:pPr>
            <a:r>
              <a:rPr lang="en" sz="1500"/>
              <a:t>S3: LSTM is a solution for vanishing gradients problem, exploding gradients issue is solved using a gradient norm clipping strategy</a:t>
            </a:r>
            <a:endParaRPr sz="1500"/>
          </a:p>
          <a:p>
            <a:pPr indent="0" lvl="0" marL="0" rtl="0" algn="l">
              <a:lnSpc>
                <a:spcPct val="100000"/>
              </a:lnSpc>
              <a:spcBef>
                <a:spcPts val="1600"/>
              </a:spcBef>
              <a:spcAft>
                <a:spcPts val="0"/>
              </a:spcAft>
              <a:buNone/>
            </a:pPr>
            <a:r>
              <a:rPr lang="en" sz="1500"/>
              <a:t>P4: Computation time and memory constraints of GPUs for LSTM's.</a:t>
            </a:r>
            <a:endParaRPr sz="1500"/>
          </a:p>
          <a:p>
            <a:pPr indent="0" lvl="0" marL="0" rtl="0" algn="l">
              <a:lnSpc>
                <a:spcPct val="100000"/>
              </a:lnSpc>
              <a:spcBef>
                <a:spcPts val="1600"/>
              </a:spcBef>
              <a:spcAft>
                <a:spcPts val="1600"/>
              </a:spcAft>
              <a:buNone/>
            </a:pPr>
            <a:r>
              <a:rPr lang="en" sz="1500"/>
              <a:t>S4: CNN-based  encoder decoder models have better performance. The model has short paths between pairs of input and output tokens, so that it can propagate gradient signals more efficiently</a:t>
            </a: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80" name="Google Shape;180;p3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1" name="Google Shape;181;p31"/>
          <p:cNvPicPr preferRelativeResize="0"/>
          <p:nvPr/>
        </p:nvPicPr>
        <p:blipFill>
          <a:blip r:embed="rId3">
            <a:alphaModFix/>
          </a:blip>
          <a:stretch>
            <a:fillRect/>
          </a:stretch>
        </p:blipFill>
        <p:spPr>
          <a:xfrm>
            <a:off x="76200" y="1745300"/>
            <a:ext cx="8948025" cy="3275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Paper Reviews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87" name="Google Shape;187;p3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8" name="Google Shape;188;p32"/>
          <p:cNvPicPr preferRelativeResize="0"/>
          <p:nvPr/>
        </p:nvPicPr>
        <p:blipFill>
          <a:blip r:embed="rId3">
            <a:alphaModFix/>
          </a:blip>
          <a:stretch>
            <a:fillRect/>
          </a:stretch>
        </p:blipFill>
        <p:spPr>
          <a:xfrm>
            <a:off x="246400" y="1755575"/>
            <a:ext cx="8716226" cy="3295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Abstractive Text Summarization with Sequence-to-Sequence Models</a:t>
            </a:r>
            <a:endParaRPr/>
          </a:p>
        </p:txBody>
      </p:sp>
      <p:sp>
        <p:nvSpPr>
          <p:cNvPr id="194" name="Google Shape;194;p3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Implementation</a:t>
            </a:r>
            <a:endParaRPr b="1"/>
          </a:p>
        </p:txBody>
      </p:sp>
      <p:pic>
        <p:nvPicPr>
          <p:cNvPr id="195" name="Google Shape;195;p33"/>
          <p:cNvPicPr preferRelativeResize="0"/>
          <p:nvPr/>
        </p:nvPicPr>
        <p:blipFill>
          <a:blip r:embed="rId3">
            <a:alphaModFix/>
          </a:blip>
          <a:stretch>
            <a:fillRect/>
          </a:stretch>
        </p:blipFill>
        <p:spPr>
          <a:xfrm>
            <a:off x="471900" y="2476550"/>
            <a:ext cx="8534400" cy="2038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01" name="Google Shape;201;p34"/>
          <p:cNvPicPr preferRelativeResize="0"/>
          <p:nvPr/>
        </p:nvPicPr>
        <p:blipFill>
          <a:blip r:embed="rId3">
            <a:alphaModFix/>
          </a:blip>
          <a:stretch>
            <a:fillRect/>
          </a:stretch>
        </p:blipFill>
        <p:spPr>
          <a:xfrm>
            <a:off x="152400" y="1658825"/>
            <a:ext cx="8200134" cy="33322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07" name="Google Shape;207;p35"/>
          <p:cNvPicPr preferRelativeResize="0"/>
          <p:nvPr/>
        </p:nvPicPr>
        <p:blipFill>
          <a:blip r:embed="rId3">
            <a:alphaModFix/>
          </a:blip>
          <a:stretch>
            <a:fillRect/>
          </a:stretch>
        </p:blipFill>
        <p:spPr>
          <a:xfrm>
            <a:off x="152400" y="1658825"/>
            <a:ext cx="8542621" cy="33322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13" name="Google Shape;213;p36"/>
          <p:cNvPicPr preferRelativeResize="0"/>
          <p:nvPr/>
        </p:nvPicPr>
        <p:blipFill>
          <a:blip r:embed="rId3">
            <a:alphaModFix/>
          </a:blip>
          <a:stretch>
            <a:fillRect/>
          </a:stretch>
        </p:blipFill>
        <p:spPr>
          <a:xfrm>
            <a:off x="152400" y="1658825"/>
            <a:ext cx="8075068" cy="33322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19" name="Google Shape;219;p37"/>
          <p:cNvPicPr preferRelativeResize="0"/>
          <p:nvPr/>
        </p:nvPicPr>
        <p:blipFill>
          <a:blip r:embed="rId3">
            <a:alphaModFix/>
          </a:blip>
          <a:stretch>
            <a:fillRect/>
          </a:stretch>
        </p:blipFill>
        <p:spPr>
          <a:xfrm>
            <a:off x="152400" y="1658825"/>
            <a:ext cx="7440062" cy="3332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25" name="Google Shape;225;p38"/>
          <p:cNvPicPr preferRelativeResize="0"/>
          <p:nvPr/>
        </p:nvPicPr>
        <p:blipFill>
          <a:blip r:embed="rId3">
            <a:alphaModFix/>
          </a:blip>
          <a:stretch>
            <a:fillRect/>
          </a:stretch>
        </p:blipFill>
        <p:spPr>
          <a:xfrm>
            <a:off x="152400" y="1658825"/>
            <a:ext cx="6737104" cy="3332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31" name="Google Shape;231;p39"/>
          <p:cNvPicPr preferRelativeResize="0"/>
          <p:nvPr/>
        </p:nvPicPr>
        <p:blipFill>
          <a:blip r:embed="rId3">
            <a:alphaModFix/>
          </a:blip>
          <a:stretch>
            <a:fillRect/>
          </a:stretch>
        </p:blipFill>
        <p:spPr>
          <a:xfrm>
            <a:off x="152400" y="1658825"/>
            <a:ext cx="6045698" cy="33322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37" name="Google Shape;237;p40"/>
          <p:cNvPicPr preferRelativeResize="0"/>
          <p:nvPr/>
        </p:nvPicPr>
        <p:blipFill>
          <a:blip r:embed="rId3">
            <a:alphaModFix/>
          </a:blip>
          <a:stretch>
            <a:fillRect/>
          </a:stretch>
        </p:blipFill>
        <p:spPr>
          <a:xfrm>
            <a:off x="152400" y="1658825"/>
            <a:ext cx="6784491" cy="33322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43" name="Google Shape;243;p41"/>
          <p:cNvPicPr preferRelativeResize="0"/>
          <p:nvPr/>
        </p:nvPicPr>
        <p:blipFill>
          <a:blip r:embed="rId3">
            <a:alphaModFix/>
          </a:blip>
          <a:stretch>
            <a:fillRect/>
          </a:stretch>
        </p:blipFill>
        <p:spPr>
          <a:xfrm>
            <a:off x="152400" y="1658825"/>
            <a:ext cx="6570239" cy="33322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Abstractive Text Summarization using Sequence to Sequence RNNs and Beyond</a:t>
            </a:r>
            <a:endParaRPr/>
          </a:p>
        </p:txBody>
      </p:sp>
      <p:sp>
        <p:nvSpPr>
          <p:cNvPr id="79" name="Google Shape;79;p15"/>
          <p:cNvSpPr txBox="1"/>
          <p:nvPr>
            <p:ph idx="1" type="body"/>
          </p:nvPr>
        </p:nvSpPr>
        <p:spPr>
          <a:xfrm>
            <a:off x="460950" y="181102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The Baseline model was Bidirectional GRU encoder and Unidirectional GRU decoder with attention mechanism along with LVT.</a:t>
            </a:r>
            <a:endParaRPr b="1" sz="1500"/>
          </a:p>
          <a:p>
            <a:pPr indent="-323850" lvl="0" marL="457200" rtl="0" algn="l">
              <a:spcBef>
                <a:spcPts val="1600"/>
              </a:spcBef>
              <a:spcAft>
                <a:spcPts val="0"/>
              </a:spcAft>
              <a:buSzPts val="1500"/>
              <a:buChar char="●"/>
            </a:pPr>
            <a:r>
              <a:rPr b="1" lang="en" sz="1500"/>
              <a:t>Objective</a:t>
            </a:r>
            <a:endParaRPr b="1" sz="1500"/>
          </a:p>
          <a:p>
            <a:pPr indent="-323850" lvl="1" marL="914400" rtl="0" algn="l">
              <a:spcBef>
                <a:spcPts val="0"/>
              </a:spcBef>
              <a:spcAft>
                <a:spcPts val="0"/>
              </a:spcAft>
              <a:buSzPts val="1500"/>
              <a:buChar char="○"/>
            </a:pPr>
            <a:r>
              <a:rPr b="1" lang="en" sz="1300"/>
              <a:t>Abstractive Summarization using attention based encoder-decoder RNNs</a:t>
            </a:r>
            <a:r>
              <a:rPr b="1" lang="en" sz="1500"/>
              <a:t>.</a:t>
            </a:r>
            <a:endParaRPr b="1" sz="1500"/>
          </a:p>
          <a:p>
            <a:pPr indent="-323850" lvl="0" marL="457200" rtl="0" algn="l">
              <a:spcBef>
                <a:spcPts val="0"/>
              </a:spcBef>
              <a:spcAft>
                <a:spcPts val="0"/>
              </a:spcAft>
              <a:buSzPts val="1500"/>
              <a:buChar char="●"/>
            </a:pPr>
            <a:r>
              <a:rPr b="1" lang="en" sz="1500"/>
              <a:t>Main Contributions</a:t>
            </a:r>
            <a:endParaRPr b="1" sz="1500"/>
          </a:p>
          <a:p>
            <a:pPr indent="-311150" lvl="1" marL="914400" rtl="0" algn="l">
              <a:spcBef>
                <a:spcPts val="0"/>
              </a:spcBef>
              <a:spcAft>
                <a:spcPts val="0"/>
              </a:spcAft>
              <a:buSzPts val="1300"/>
              <a:buChar char="○"/>
            </a:pPr>
            <a:r>
              <a:rPr b="1" lang="en" sz="1300"/>
              <a:t>Modelling Keywords</a:t>
            </a:r>
            <a:endParaRPr b="1" sz="1300"/>
          </a:p>
          <a:p>
            <a:pPr indent="-311150" lvl="1" marL="914400" rtl="0" algn="l">
              <a:spcBef>
                <a:spcPts val="0"/>
              </a:spcBef>
              <a:spcAft>
                <a:spcPts val="0"/>
              </a:spcAft>
              <a:buSzPts val="1300"/>
              <a:buChar char="○"/>
            </a:pPr>
            <a:r>
              <a:rPr b="1" lang="en" sz="1300"/>
              <a:t>Explicitly Capturing syntactic hierarchies.</a:t>
            </a:r>
            <a:endParaRPr b="1" sz="1300"/>
          </a:p>
          <a:p>
            <a:pPr indent="-311150" lvl="1" marL="914400" rtl="0" algn="l">
              <a:spcBef>
                <a:spcPts val="0"/>
              </a:spcBef>
              <a:spcAft>
                <a:spcPts val="0"/>
              </a:spcAft>
              <a:buSzPts val="1300"/>
              <a:buChar char="○"/>
            </a:pPr>
            <a:r>
              <a:rPr b="1" lang="en" sz="1300"/>
              <a:t>Decoder able to emit rare/unseen words.</a:t>
            </a:r>
            <a:endParaRPr b="1" sz="1300"/>
          </a:p>
          <a:p>
            <a:pPr indent="-323850" lvl="0" marL="457200" rtl="0" algn="l">
              <a:spcBef>
                <a:spcPts val="0"/>
              </a:spcBef>
              <a:spcAft>
                <a:spcPts val="0"/>
              </a:spcAft>
              <a:buSzPts val="1500"/>
              <a:buChar char="●"/>
            </a:pPr>
            <a:r>
              <a:rPr b="1" lang="en" sz="1500"/>
              <a:t>State of the Art Performance (2016)</a:t>
            </a:r>
            <a:endParaRPr b="1" sz="1500"/>
          </a:p>
          <a:p>
            <a:pPr indent="-323850" lvl="0" marL="457200" rtl="0" algn="l">
              <a:spcBef>
                <a:spcPts val="0"/>
              </a:spcBef>
              <a:spcAft>
                <a:spcPts val="0"/>
              </a:spcAft>
              <a:buSzPts val="1500"/>
              <a:buChar char="●"/>
            </a:pPr>
            <a:r>
              <a:rPr b="1" lang="en" sz="1500"/>
              <a:t>Creating and Benchmarking dataset for multi-sentence summary summarization.</a:t>
            </a:r>
            <a:endParaRPr b="1" sz="15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49" name="Google Shape;249;p42"/>
          <p:cNvPicPr preferRelativeResize="0"/>
          <p:nvPr/>
        </p:nvPicPr>
        <p:blipFill>
          <a:blip r:embed="rId3">
            <a:alphaModFix/>
          </a:blip>
          <a:stretch>
            <a:fillRect/>
          </a:stretch>
        </p:blipFill>
        <p:spPr>
          <a:xfrm>
            <a:off x="152400" y="1658825"/>
            <a:ext cx="3526012" cy="33322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55" name="Google Shape;255;p43"/>
          <p:cNvPicPr preferRelativeResize="0"/>
          <p:nvPr/>
        </p:nvPicPr>
        <p:blipFill>
          <a:blip r:embed="rId3">
            <a:alphaModFix/>
          </a:blip>
          <a:stretch>
            <a:fillRect/>
          </a:stretch>
        </p:blipFill>
        <p:spPr>
          <a:xfrm>
            <a:off x="152400" y="1658825"/>
            <a:ext cx="3866697" cy="333227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61" name="Google Shape;261;p44"/>
          <p:cNvPicPr preferRelativeResize="0"/>
          <p:nvPr/>
        </p:nvPicPr>
        <p:blipFill>
          <a:blip r:embed="rId3">
            <a:alphaModFix/>
          </a:blip>
          <a:stretch>
            <a:fillRect/>
          </a:stretch>
        </p:blipFill>
        <p:spPr>
          <a:xfrm>
            <a:off x="152400" y="1658825"/>
            <a:ext cx="3868198" cy="33322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67" name="Google Shape;267;p45"/>
          <p:cNvPicPr preferRelativeResize="0"/>
          <p:nvPr/>
        </p:nvPicPr>
        <p:blipFill>
          <a:blip r:embed="rId3">
            <a:alphaModFix/>
          </a:blip>
          <a:stretch>
            <a:fillRect/>
          </a:stretch>
        </p:blipFill>
        <p:spPr>
          <a:xfrm>
            <a:off x="152400" y="1658825"/>
            <a:ext cx="5340542" cy="333227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73" name="Google Shape;273;p46"/>
          <p:cNvPicPr preferRelativeResize="0"/>
          <p:nvPr/>
        </p:nvPicPr>
        <p:blipFill>
          <a:blip r:embed="rId3">
            <a:alphaModFix/>
          </a:blip>
          <a:stretch>
            <a:fillRect/>
          </a:stretch>
        </p:blipFill>
        <p:spPr>
          <a:xfrm>
            <a:off x="152400" y="1658825"/>
            <a:ext cx="6922533" cy="33322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79" name="Google Shape;279;p47"/>
          <p:cNvPicPr preferRelativeResize="0"/>
          <p:nvPr/>
        </p:nvPicPr>
        <p:blipFill>
          <a:blip r:embed="rId3">
            <a:alphaModFix/>
          </a:blip>
          <a:stretch>
            <a:fillRect/>
          </a:stretch>
        </p:blipFill>
        <p:spPr>
          <a:xfrm>
            <a:off x="161200" y="1685225"/>
            <a:ext cx="4673984" cy="333227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85" name="Google Shape;285;p48"/>
          <p:cNvPicPr preferRelativeResize="0"/>
          <p:nvPr/>
        </p:nvPicPr>
        <p:blipFill>
          <a:blip r:embed="rId3">
            <a:alphaModFix/>
          </a:blip>
          <a:stretch>
            <a:fillRect/>
          </a:stretch>
        </p:blipFill>
        <p:spPr>
          <a:xfrm>
            <a:off x="152400" y="1658825"/>
            <a:ext cx="6861194" cy="33322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91" name="Google Shape;291;p49"/>
          <p:cNvPicPr preferRelativeResize="0"/>
          <p:nvPr/>
        </p:nvPicPr>
        <p:blipFill>
          <a:blip r:embed="rId3">
            <a:alphaModFix/>
          </a:blip>
          <a:stretch>
            <a:fillRect/>
          </a:stretch>
        </p:blipFill>
        <p:spPr>
          <a:xfrm>
            <a:off x="152400" y="1658825"/>
            <a:ext cx="3998730" cy="33322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297" name="Google Shape;297;p50"/>
          <p:cNvPicPr preferRelativeResize="0"/>
          <p:nvPr/>
        </p:nvPicPr>
        <p:blipFill>
          <a:blip r:embed="rId3">
            <a:alphaModFix/>
          </a:blip>
          <a:stretch>
            <a:fillRect/>
          </a:stretch>
        </p:blipFill>
        <p:spPr>
          <a:xfrm>
            <a:off x="152400" y="1737975"/>
            <a:ext cx="6351793" cy="333227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303" name="Google Shape;303;p51"/>
          <p:cNvPicPr preferRelativeResize="0"/>
          <p:nvPr/>
        </p:nvPicPr>
        <p:blipFill>
          <a:blip r:embed="rId3">
            <a:alphaModFix/>
          </a:blip>
          <a:stretch>
            <a:fillRect/>
          </a:stretch>
        </p:blipFill>
        <p:spPr>
          <a:xfrm>
            <a:off x="152400" y="1735025"/>
            <a:ext cx="4358805" cy="3332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Modelling Keywords</a:t>
            </a:r>
            <a:endParaRPr/>
          </a:p>
        </p:txBody>
      </p:sp>
      <p:pic>
        <p:nvPicPr>
          <p:cNvPr id="85" name="Google Shape;85;p16"/>
          <p:cNvPicPr preferRelativeResize="0"/>
          <p:nvPr/>
        </p:nvPicPr>
        <p:blipFill>
          <a:blip r:embed="rId3">
            <a:alphaModFix/>
          </a:blip>
          <a:stretch>
            <a:fillRect/>
          </a:stretch>
        </p:blipFill>
        <p:spPr>
          <a:xfrm>
            <a:off x="2472675" y="2111200"/>
            <a:ext cx="4198650" cy="25424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Implementation</a:t>
            </a:r>
            <a:endParaRPr/>
          </a:p>
        </p:txBody>
      </p:sp>
      <p:pic>
        <p:nvPicPr>
          <p:cNvPr id="309" name="Google Shape;309;p52"/>
          <p:cNvPicPr preferRelativeResize="0"/>
          <p:nvPr/>
        </p:nvPicPr>
        <p:blipFill>
          <a:blip r:embed="rId3">
            <a:alphaModFix/>
          </a:blip>
          <a:stretch>
            <a:fillRect/>
          </a:stretch>
        </p:blipFill>
        <p:spPr>
          <a:xfrm>
            <a:off x="152400" y="1658825"/>
            <a:ext cx="7130170" cy="33322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3"/>
          <p:cNvSpPr txBox="1"/>
          <p:nvPr>
            <p:ph type="title"/>
          </p:nvPr>
        </p:nvSpPr>
        <p:spPr>
          <a:xfrm>
            <a:off x="240478" y="209505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 you!</a:t>
            </a:r>
            <a:endParaRPr sz="3000"/>
          </a:p>
        </p:txBody>
      </p:sp>
      <p:pic>
        <p:nvPicPr>
          <p:cNvPr descr="Black and white upward shot of Golden Gate Bridge" id="315" name="Google Shape;315;p53"/>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Decoder able to emit rare/unseen words</a:t>
            </a:r>
            <a:endParaRPr/>
          </a:p>
        </p:txBody>
      </p:sp>
      <p:pic>
        <p:nvPicPr>
          <p:cNvPr id="91" name="Google Shape;91;p17"/>
          <p:cNvPicPr preferRelativeResize="0"/>
          <p:nvPr/>
        </p:nvPicPr>
        <p:blipFill>
          <a:blip r:embed="rId3">
            <a:alphaModFix/>
          </a:blip>
          <a:stretch>
            <a:fillRect/>
          </a:stretch>
        </p:blipFill>
        <p:spPr>
          <a:xfrm>
            <a:off x="2390800" y="1946917"/>
            <a:ext cx="4362375" cy="2902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Explicitly capturing syntactic hierarchies</a:t>
            </a:r>
            <a:endParaRPr/>
          </a:p>
        </p:txBody>
      </p:sp>
      <p:pic>
        <p:nvPicPr>
          <p:cNvPr id="97" name="Google Shape;97;p18"/>
          <p:cNvPicPr preferRelativeResize="0"/>
          <p:nvPr/>
        </p:nvPicPr>
        <p:blipFill>
          <a:blip r:embed="rId3">
            <a:alphaModFix/>
          </a:blip>
          <a:stretch>
            <a:fillRect/>
          </a:stretch>
        </p:blipFill>
        <p:spPr>
          <a:xfrm>
            <a:off x="2368363" y="1958042"/>
            <a:ext cx="4407275" cy="2668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Machine Translation by Jointly Learning to Align and Translate</a:t>
            </a:r>
            <a:endParaRPr/>
          </a:p>
        </p:txBody>
      </p:sp>
      <p:sp>
        <p:nvSpPr>
          <p:cNvPr id="103" name="Google Shape;103;p19"/>
          <p:cNvSpPr txBox="1"/>
          <p:nvPr>
            <p:ph idx="1" type="body"/>
          </p:nvPr>
        </p:nvSpPr>
        <p:spPr>
          <a:xfrm>
            <a:off x="471900" y="1919075"/>
            <a:ext cx="8222100" cy="31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The Baseline model was RNN Encoder-Decoder.</a:t>
            </a:r>
            <a:endParaRPr b="1" sz="1500"/>
          </a:p>
          <a:p>
            <a:pPr indent="-323850" lvl="0" marL="457200" rtl="0" algn="l">
              <a:spcBef>
                <a:spcPts val="1600"/>
              </a:spcBef>
              <a:spcAft>
                <a:spcPts val="0"/>
              </a:spcAft>
              <a:buSzPts val="1500"/>
              <a:buChar char="●"/>
            </a:pPr>
            <a:r>
              <a:rPr b="1" lang="en" sz="1500"/>
              <a:t>Objective</a:t>
            </a:r>
            <a:endParaRPr b="1" sz="1500"/>
          </a:p>
          <a:p>
            <a:pPr indent="-323850" lvl="1" marL="914400" rtl="0" algn="l">
              <a:spcBef>
                <a:spcPts val="0"/>
              </a:spcBef>
              <a:spcAft>
                <a:spcPts val="0"/>
              </a:spcAft>
              <a:buSzPts val="1500"/>
              <a:buChar char="○"/>
            </a:pPr>
            <a:r>
              <a:rPr b="1" lang="en" sz="1300"/>
              <a:t>Being able to transform long sentences syntactically and semantically into target language.</a:t>
            </a:r>
            <a:endParaRPr b="1" sz="1500"/>
          </a:p>
          <a:p>
            <a:pPr indent="-323850" lvl="0" marL="457200" rtl="0" algn="l">
              <a:spcBef>
                <a:spcPts val="0"/>
              </a:spcBef>
              <a:spcAft>
                <a:spcPts val="0"/>
              </a:spcAft>
              <a:buSzPts val="1500"/>
              <a:buChar char="●"/>
            </a:pPr>
            <a:r>
              <a:rPr b="1" lang="en" sz="1500"/>
              <a:t>Main Contributions</a:t>
            </a:r>
            <a:endParaRPr b="1" sz="1500"/>
          </a:p>
          <a:p>
            <a:pPr indent="-311150" lvl="1" marL="914400" rtl="0" algn="l">
              <a:spcBef>
                <a:spcPts val="0"/>
              </a:spcBef>
              <a:spcAft>
                <a:spcPts val="0"/>
              </a:spcAft>
              <a:buSzPts val="1300"/>
              <a:buChar char="○"/>
            </a:pPr>
            <a:r>
              <a:rPr b="1" lang="en" sz="1300"/>
              <a:t>Novel Architecture for Neural Machine Translation.</a:t>
            </a:r>
            <a:endParaRPr b="1" sz="1300"/>
          </a:p>
          <a:p>
            <a:pPr indent="-311150" lvl="1" marL="914400" rtl="0" algn="l">
              <a:spcBef>
                <a:spcPts val="0"/>
              </a:spcBef>
              <a:spcAft>
                <a:spcPts val="0"/>
              </a:spcAft>
              <a:buSzPts val="1300"/>
              <a:buChar char="○"/>
            </a:pPr>
            <a:r>
              <a:rPr b="1" lang="en" sz="1300"/>
              <a:t>Encoder - Bidirectional RNN</a:t>
            </a:r>
            <a:endParaRPr b="1" sz="1300"/>
          </a:p>
          <a:p>
            <a:pPr indent="-311150" lvl="1" marL="914400" rtl="0" algn="l">
              <a:spcBef>
                <a:spcPts val="0"/>
              </a:spcBef>
              <a:spcAft>
                <a:spcPts val="0"/>
              </a:spcAft>
              <a:buSzPts val="1300"/>
              <a:buChar char="○"/>
            </a:pPr>
            <a:r>
              <a:rPr b="1" lang="en" sz="1300"/>
              <a:t>Decoder - extended with attention mechanism (Weighted sum of input hidden states.)</a:t>
            </a:r>
            <a:endParaRPr b="1" sz="1300"/>
          </a:p>
          <a:p>
            <a:pPr indent="-323850" lvl="0" marL="457200" rtl="0" algn="l">
              <a:spcBef>
                <a:spcPts val="0"/>
              </a:spcBef>
              <a:spcAft>
                <a:spcPts val="0"/>
              </a:spcAft>
              <a:buSzPts val="1500"/>
              <a:buChar char="●"/>
            </a:pPr>
            <a:r>
              <a:rPr b="1" lang="en" sz="1500"/>
              <a:t>Learning to Align and Translate</a:t>
            </a:r>
            <a:endParaRPr b="1" sz="1500"/>
          </a:p>
          <a:p>
            <a:pPr indent="-311150" lvl="1" marL="914400" rtl="0" algn="l">
              <a:spcBef>
                <a:spcPts val="0"/>
              </a:spcBef>
              <a:spcAft>
                <a:spcPts val="0"/>
              </a:spcAft>
              <a:buSzPts val="1300"/>
              <a:buChar char="○"/>
            </a:pPr>
            <a:r>
              <a:rPr b="1" lang="en" sz="1300"/>
              <a:t>The basic model was encoding whole input to a single-fixed length vector, but attention based model encodes input to a variable length sequence of vectors. While decoding, a subset of these vectors are chosen adaptively.</a:t>
            </a:r>
            <a:endParaRPr b="1"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Neural Machine Translation by Jointly Learning to Align and Translate</a:t>
            </a:r>
            <a:endParaRPr/>
          </a:p>
        </p:txBody>
      </p:sp>
      <p:sp>
        <p:nvSpPr>
          <p:cNvPr id="109" name="Google Shape;109;p20"/>
          <p:cNvSpPr txBox="1"/>
          <p:nvPr>
            <p:ph idx="1" type="body"/>
          </p:nvPr>
        </p:nvSpPr>
        <p:spPr>
          <a:xfrm>
            <a:off x="471900" y="1919075"/>
            <a:ext cx="8222100" cy="31236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Char char="○"/>
            </a:pPr>
            <a:r>
              <a:rPr b="1" lang="en" sz="1300"/>
              <a:t>The model checks the alignment of i</a:t>
            </a:r>
            <a:r>
              <a:rPr b="1" baseline="30000" lang="en" sz="1300"/>
              <a:t>th</a:t>
            </a:r>
            <a:r>
              <a:rPr b="1" lang="en" sz="1300"/>
              <a:t> word in the decoder with j word in the encoder and assigns </a:t>
            </a:r>
            <a:r>
              <a:rPr b="1" lang="en" sz="1300"/>
              <a:t>alignment weights, which are further used as weights for hidden input states and thus used as an attention mechanism.</a:t>
            </a:r>
            <a:endParaRPr b="1" sz="1300"/>
          </a:p>
          <a:p>
            <a:pPr indent="-311150" lvl="0" marL="457200" rtl="0" algn="l">
              <a:spcBef>
                <a:spcPts val="0"/>
              </a:spcBef>
              <a:spcAft>
                <a:spcPts val="0"/>
              </a:spcAft>
              <a:buSzPts val="1300"/>
              <a:buChar char="●"/>
            </a:pPr>
            <a:r>
              <a:rPr b="1" lang="en" sz="1300"/>
              <a:t>How does the model predict the target language?</a:t>
            </a:r>
            <a:endParaRPr b="1" sz="1300"/>
          </a:p>
          <a:p>
            <a:pPr indent="-311150" lvl="1" marL="914400" rtl="0" algn="l">
              <a:spcBef>
                <a:spcPts val="0"/>
              </a:spcBef>
              <a:spcAft>
                <a:spcPts val="0"/>
              </a:spcAft>
              <a:buSzPts val="1300"/>
              <a:buChar char="○"/>
            </a:pPr>
            <a:r>
              <a:rPr b="1" lang="en" sz="1300"/>
              <a:t>Doesn’t attempt to encode whole input to a single fixed length vector. It encodes input into a sequence of vectors and chooses a subset of these adaptively during decoding translation.</a:t>
            </a:r>
            <a:endParaRPr b="1" sz="1300"/>
          </a:p>
          <a:p>
            <a:pPr indent="-311150" lvl="1" marL="914400" rtl="0" algn="l">
              <a:spcBef>
                <a:spcPts val="0"/>
              </a:spcBef>
              <a:spcAft>
                <a:spcPts val="0"/>
              </a:spcAft>
              <a:buSzPts val="1300"/>
              <a:buChar char="○"/>
            </a:pPr>
            <a:r>
              <a:rPr b="1" lang="en" sz="1300"/>
              <a:t>Attention mechanism simply gives network access to its internal memory.</a:t>
            </a:r>
            <a:endParaRPr b="1" sz="1300"/>
          </a:p>
          <a:p>
            <a:pPr indent="-311150" lvl="1" marL="914400" rtl="0" algn="l">
              <a:spcBef>
                <a:spcPts val="0"/>
              </a:spcBef>
              <a:spcAft>
                <a:spcPts val="0"/>
              </a:spcAft>
              <a:buSzPts val="1300"/>
              <a:buChar char="○"/>
            </a:pPr>
            <a:r>
              <a:rPr b="1" lang="en" sz="1300"/>
              <a:t>With this novel approach, information can be spread through a sequence which is selectively retrieved by the decoder.</a:t>
            </a:r>
            <a:endParaRPr b="1" sz="1300"/>
          </a:p>
          <a:p>
            <a:pPr indent="-311150" lvl="0" marL="457200" rtl="0" algn="l">
              <a:spcBef>
                <a:spcPts val="0"/>
              </a:spcBef>
              <a:spcAft>
                <a:spcPts val="0"/>
              </a:spcAft>
              <a:buSzPts val="1300"/>
              <a:buChar char="●"/>
            </a:pPr>
            <a:r>
              <a:rPr b="1" lang="en" sz="1300"/>
              <a:t>The improvement was quite apparent over longer sentences, but it was observed with sentences of any length too.</a:t>
            </a:r>
            <a:endParaRPr b="1"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50250" y="59600"/>
            <a:ext cx="84435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Experimental Study of LSTM Encoder-Decoder Model for Text Simplification</a:t>
            </a:r>
            <a:endParaRPr sz="3000"/>
          </a:p>
        </p:txBody>
      </p:sp>
      <p:sp>
        <p:nvSpPr>
          <p:cNvPr id="115" name="Google Shape;115;p21"/>
          <p:cNvSpPr txBox="1"/>
          <p:nvPr>
            <p:ph idx="1" type="body"/>
          </p:nvPr>
        </p:nvSpPr>
        <p:spPr>
          <a:xfrm>
            <a:off x="471900" y="1919075"/>
            <a:ext cx="8222100" cy="31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BASE MODEL: RNN with LSTM cells</a:t>
            </a:r>
            <a:endParaRPr b="1" sz="1500"/>
          </a:p>
          <a:p>
            <a:pPr indent="-323850" lvl="0" marL="457200" rtl="0" algn="l">
              <a:spcBef>
                <a:spcPts val="1600"/>
              </a:spcBef>
              <a:spcAft>
                <a:spcPts val="0"/>
              </a:spcAft>
              <a:buSzPts val="1500"/>
              <a:buChar char="●"/>
            </a:pPr>
            <a:r>
              <a:rPr b="1" lang="en" sz="1500"/>
              <a:t>Objective</a:t>
            </a:r>
            <a:endParaRPr b="1" sz="1500"/>
          </a:p>
          <a:p>
            <a:pPr indent="-323850" lvl="1" marL="914400" rtl="0" algn="l">
              <a:spcBef>
                <a:spcPts val="0"/>
              </a:spcBef>
              <a:spcAft>
                <a:spcPts val="0"/>
              </a:spcAft>
              <a:buSzPts val="1500"/>
              <a:buChar char="○"/>
            </a:pPr>
            <a:r>
              <a:rPr b="1" lang="en" sz="1300">
                <a:solidFill>
                  <a:srgbClr val="CC0000"/>
                </a:solidFill>
              </a:rPr>
              <a:t>Simplify </a:t>
            </a:r>
            <a:r>
              <a:rPr b="1" lang="en" sz="1300"/>
              <a:t>the text while retaining its </a:t>
            </a:r>
            <a:r>
              <a:rPr b="1" lang="en" sz="1300">
                <a:solidFill>
                  <a:srgbClr val="FF9900"/>
                </a:solidFill>
              </a:rPr>
              <a:t>Semantic </a:t>
            </a:r>
            <a:r>
              <a:rPr b="1" lang="en" sz="1300"/>
              <a:t>Value</a:t>
            </a:r>
            <a:endParaRPr b="1" sz="1500"/>
          </a:p>
          <a:p>
            <a:pPr indent="-323850" lvl="0" marL="457200" rtl="0" algn="l">
              <a:spcBef>
                <a:spcPts val="0"/>
              </a:spcBef>
              <a:spcAft>
                <a:spcPts val="0"/>
              </a:spcAft>
              <a:buSzPts val="1500"/>
              <a:buChar char="●"/>
            </a:pPr>
            <a:r>
              <a:rPr b="1" lang="en" sz="1500"/>
              <a:t>Main Contributions</a:t>
            </a:r>
            <a:endParaRPr b="1" sz="1500"/>
          </a:p>
          <a:p>
            <a:pPr indent="-311150" lvl="1" marL="914400" rtl="0" algn="l">
              <a:spcBef>
                <a:spcPts val="0"/>
              </a:spcBef>
              <a:spcAft>
                <a:spcPts val="0"/>
              </a:spcAft>
              <a:buSzPts val="1300"/>
              <a:buChar char="○"/>
            </a:pPr>
            <a:r>
              <a:rPr b="1" lang="en" sz="1300"/>
              <a:t>Better simplification over the traditional methods such as Lexical and Rule based Simplification</a:t>
            </a:r>
            <a:endParaRPr b="1" sz="1300"/>
          </a:p>
          <a:p>
            <a:pPr indent="-311150" lvl="1" marL="914400" rtl="0" algn="l">
              <a:spcBef>
                <a:spcPts val="0"/>
              </a:spcBef>
              <a:spcAft>
                <a:spcPts val="0"/>
              </a:spcAft>
              <a:buSzPts val="1300"/>
              <a:buChar char="○"/>
            </a:pPr>
            <a:r>
              <a:rPr b="1" lang="en" sz="1300"/>
              <a:t>LSTM Encoder- Decoder Framework</a:t>
            </a:r>
            <a:endParaRPr b="1" sz="1300"/>
          </a:p>
          <a:p>
            <a:pPr indent="-311150" lvl="1" marL="914400" rtl="0" algn="l">
              <a:spcBef>
                <a:spcPts val="0"/>
              </a:spcBef>
              <a:spcAft>
                <a:spcPts val="0"/>
              </a:spcAft>
              <a:buSzPts val="1300"/>
              <a:buChar char="○"/>
            </a:pPr>
            <a:r>
              <a:rPr b="1" lang="en" sz="1300"/>
              <a:t>Input Embedding layer -&gt; LSTM Encoding layer -&gt; LSTM Decoder-&gt;Output Embedding Layer</a:t>
            </a:r>
            <a:endParaRPr b="1" sz="1300"/>
          </a:p>
          <a:p>
            <a:pPr indent="-323850" lvl="0" marL="457200" rtl="0" algn="l">
              <a:spcBef>
                <a:spcPts val="0"/>
              </a:spcBef>
              <a:spcAft>
                <a:spcPts val="0"/>
              </a:spcAft>
              <a:buSzPts val="1500"/>
              <a:buChar char="●"/>
            </a:pPr>
            <a:r>
              <a:rPr b="1" lang="en" sz="1500"/>
              <a:t>How the model is expected to work</a:t>
            </a:r>
            <a:endParaRPr b="1" sz="1500"/>
          </a:p>
          <a:p>
            <a:pPr indent="-311150" lvl="1" marL="914400" rtl="0" algn="l">
              <a:spcBef>
                <a:spcPts val="0"/>
              </a:spcBef>
              <a:spcAft>
                <a:spcPts val="0"/>
              </a:spcAft>
              <a:buSzPts val="1300"/>
              <a:buChar char="○"/>
            </a:pPr>
            <a:r>
              <a:rPr b="1" lang="en" sz="1300"/>
              <a:t>The model aims to convert sentences like -&gt; Man with high intelligence -&gt; A very smart man</a:t>
            </a:r>
            <a:endParaRPr b="1" sz="1300"/>
          </a:p>
          <a:p>
            <a:pPr indent="-311150" lvl="1" marL="914400" rtl="0" algn="l">
              <a:spcBef>
                <a:spcPts val="0"/>
              </a:spcBef>
              <a:spcAft>
                <a:spcPts val="0"/>
              </a:spcAft>
              <a:buSzPts val="1300"/>
              <a:buChar char="○"/>
            </a:pPr>
            <a:r>
              <a:rPr b="1" lang="en" sz="1300"/>
              <a:t>This makes sentences more digestible and easier to understand</a:t>
            </a:r>
            <a:endParaRPr b="1" sz="13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